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546" r:id="rId2"/>
    <p:sldId id="823" r:id="rId3"/>
    <p:sldId id="824" r:id="rId4"/>
    <p:sldId id="825" r:id="rId5"/>
    <p:sldId id="826" r:id="rId6"/>
    <p:sldId id="827" r:id="rId7"/>
    <p:sldId id="645" r:id="rId8"/>
    <p:sldId id="797" r:id="rId9"/>
    <p:sldId id="798" r:id="rId10"/>
    <p:sldId id="821" r:id="rId11"/>
    <p:sldId id="547" r:id="rId12"/>
    <p:sldId id="443" r:id="rId13"/>
    <p:sldId id="822" r:id="rId14"/>
    <p:sldId id="548" r:id="rId15"/>
    <p:sldId id="545" r:id="rId16"/>
    <p:sldId id="828" r:id="rId17"/>
    <p:sldId id="489" r:id="rId18"/>
    <p:sldId id="490" r:id="rId19"/>
    <p:sldId id="491" r:id="rId20"/>
    <p:sldId id="282" r:id="rId21"/>
    <p:sldId id="5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11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6FC47-C3DF-42BC-98E2-52292E63DA03}"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EE0B3-8E36-463F-A3B4-ED8038677AA6}" type="slidenum">
              <a:rPr lang="en-US" smtClean="0"/>
              <a:t>‹#›</a:t>
            </a:fld>
            <a:endParaRPr lang="en-US"/>
          </a:p>
        </p:txBody>
      </p:sp>
    </p:spTree>
    <p:extLst>
      <p:ext uri="{BB962C8B-B14F-4D97-AF65-F5344CB8AC3E}">
        <p14:creationId xmlns:p14="http://schemas.microsoft.com/office/powerpoint/2010/main" val="3414537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2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3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3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5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7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06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61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58456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41010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716574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30541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27917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63294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12367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9087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343424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7049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29248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3564781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hyperlink" Target="https://prezi.com/gyqljrywdmzu/super-mario-bros-core-game-loops-and-reward-structure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open?id=1-EZ1ZRaMqILCclJDOGstq23eiKMMn6xc" TargetMode="External"/><Relationship Id="rId2" Type="http://schemas.openxmlformats.org/officeDocument/2006/relationships/hyperlink" Target="https://drive.google.com/open?id=1Dh3jSOa7hPui9K7iGIIPzv4jEPnu-3S0" TargetMode="External"/><Relationship Id="rId1" Type="http://schemas.openxmlformats.org/officeDocument/2006/relationships/slideLayout" Target="../slideLayouts/slideLayout1.xml"/><Relationship Id="rId4" Type="http://schemas.openxmlformats.org/officeDocument/2006/relationships/hyperlink" Target="https://drive.google.com/open?id=19uBl1rw3Kz7npKWfSz6f8_K_ugrX2ctC"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open?id=1rlbbp1gvkstKqGSmDGzGFSmJ4rdebhzP" TargetMode="External"/><Relationship Id="rId2" Type="http://schemas.openxmlformats.org/officeDocument/2006/relationships/hyperlink" Target="https://drive.google.com/open?id=1qz3MNPKToufpLfX1X1jCpGHSM-1R3zc2" TargetMode="External"/><Relationship Id="rId1" Type="http://schemas.openxmlformats.org/officeDocument/2006/relationships/slideLayout" Target="../slideLayouts/slideLayout1.xml"/><Relationship Id="rId5" Type="http://schemas.openxmlformats.org/officeDocument/2006/relationships/hyperlink" Target="https://drive.google.com/open?id=1Zop8a0hqv8EHfCdYPqz60aOXGY_VHEW3" TargetMode="External"/><Relationship Id="rId4" Type="http://schemas.openxmlformats.org/officeDocument/2006/relationships/hyperlink" Target="https://drive.google.com/open?id=1r31RHiM74pf6Vz1IU2SMSmX84AmjL9Fc"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open?id=1Jn4qY_VOPei67ZQudjzO-3N8Y0Ar4wxY" TargetMode="External"/><Relationship Id="rId2" Type="http://schemas.openxmlformats.org/officeDocument/2006/relationships/hyperlink" Target="https://drive.google.com/open?id=1aeeM6CH_g1jcQBj8soBInz711U1BjCJO" TargetMode="External"/><Relationship Id="rId1" Type="http://schemas.openxmlformats.org/officeDocument/2006/relationships/slideLayout" Target="../slideLayouts/slideLayout1.xml"/><Relationship Id="rId4" Type="http://schemas.openxmlformats.org/officeDocument/2006/relationships/hyperlink" Target="https://drive.google.com/open?id=1ri_d_wK07BVrQW4KksSLwFSRtnZD8bh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open?id=11Yom1Yz8wtFdSs6ASwyuQUHmtAxSn8L8" TargetMode="External"/><Relationship Id="rId2" Type="http://schemas.openxmlformats.org/officeDocument/2006/relationships/hyperlink" Target="https://drive.google.com/open?id=1iDlV5JtYV77EvwIYBGxw67eFZJ6avKrp" TargetMode="External"/><Relationship Id="rId1" Type="http://schemas.openxmlformats.org/officeDocument/2006/relationships/slideLayout" Target="../slideLayouts/slideLayout1.xml"/><Relationship Id="rId4" Type="http://schemas.openxmlformats.org/officeDocument/2006/relationships/hyperlink" Target="https://drive.google.com/open?id=1MfRntGFFHJjo03ASvsChs2SVwxJs8dE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563231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VR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&amp; Development</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Methodologies</a:t>
            </a: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Set 2</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9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1" y="1107869"/>
            <a:ext cx="6302828" cy="4400302"/>
          </a:xfrm>
        </p:spPr>
        <p:txBody>
          <a:bodyPr>
            <a:normAutofit/>
          </a:bodyPr>
          <a:lstStyle/>
          <a:p>
            <a:endParaRPr lang="en-US" sz="1200" dirty="0">
              <a:solidFill>
                <a:schemeClr val="bg1"/>
              </a:solidFill>
            </a:endParaRPr>
          </a:p>
          <a:p>
            <a:pPr marL="0" lvl="0" indent="0">
              <a:lnSpc>
                <a:spcPct val="107000"/>
              </a:lnSpc>
              <a:spcBef>
                <a:spcPts val="0"/>
              </a:spcBef>
              <a:buNone/>
              <a:defRPr/>
            </a:pPr>
            <a:r>
              <a:rPr lang="en-US" sz="2400" dirty="0">
                <a:solidFill>
                  <a:prstClr val="white"/>
                </a:solidFill>
                <a:latin typeface="Calibri" panose="020F0502020204030204" pitchFamily="34" charset="0"/>
                <a:ea typeface="Calibri" panose="020F0502020204030204" pitchFamily="34" charset="0"/>
                <a:cs typeface="Times New Roman" panose="02020603050405020304" pitchFamily="18" charset="0"/>
              </a:rPr>
              <a:t>Determine your constraints.  </a:t>
            </a:r>
          </a:p>
          <a:p>
            <a:pPr>
              <a:lnSpc>
                <a:spcPct val="107000"/>
              </a:lnSpc>
              <a:spcBef>
                <a:spcPts val="0"/>
              </a:spcBef>
              <a:defRPr/>
            </a:pP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Constraints lead to better designs</a:t>
            </a:r>
          </a:p>
          <a:p>
            <a:pPr>
              <a:lnSpc>
                <a:spcPct val="107000"/>
              </a:lnSpc>
              <a:spcBef>
                <a:spcPts val="0"/>
              </a:spcBef>
              <a:defRPr/>
            </a:pP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Genre and IP/Genre are constraints in themselves</a:t>
            </a:r>
          </a:p>
          <a:p>
            <a:pPr>
              <a:lnSpc>
                <a:spcPct val="107000"/>
              </a:lnSpc>
              <a:spcBef>
                <a:spcPts val="0"/>
              </a:spcBef>
              <a:defRPr/>
            </a:pPr>
            <a:endPar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en-US" sz="2400" dirty="0">
                <a:solidFill>
                  <a:schemeClr val="bg1"/>
                </a:solidFill>
              </a:rPr>
              <a:t>Define your User Experience(s): </a:t>
            </a:r>
          </a:p>
          <a:p>
            <a:r>
              <a:rPr lang="en-US" sz="2000" dirty="0">
                <a:solidFill>
                  <a:schemeClr val="bg1"/>
                </a:solidFill>
              </a:rPr>
              <a:t>The different emotional responses we are trying to elicit with our app/game features  </a:t>
            </a:r>
          </a:p>
          <a:p>
            <a:r>
              <a:rPr lang="en-US" sz="2000" dirty="0">
                <a:solidFill>
                  <a:schemeClr val="bg1"/>
                </a:solidFill>
              </a:rPr>
              <a:t>Example: </a:t>
            </a:r>
            <a:r>
              <a:rPr lang="en-US" sz="2000" i="1" dirty="0">
                <a:solidFill>
                  <a:schemeClr val="bg1"/>
                </a:solidFill>
              </a:rPr>
              <a:t>We want the gamer to be in awe when they face the challenges of our world.</a:t>
            </a:r>
          </a:p>
          <a:p>
            <a:endParaRPr lang="en-US" sz="2400" dirty="0">
              <a:solidFill>
                <a:schemeClr val="bg1"/>
              </a:solidFill>
            </a:endParaRPr>
          </a:p>
          <a:p>
            <a:pPr lvl="1"/>
            <a:endParaRPr lang="en-US" sz="2000" dirty="0">
              <a:solidFill>
                <a:schemeClr val="bg1"/>
              </a:solidFill>
            </a:endParaRPr>
          </a:p>
          <a:p>
            <a:pPr lvl="1"/>
            <a:endParaRPr lang="en-US" sz="2000" dirty="0">
              <a:solidFill>
                <a:schemeClr val="bg1"/>
              </a:solidFill>
            </a:endParaRPr>
          </a:p>
          <a:p>
            <a:endParaRPr lang="en-US" dirty="0">
              <a:solidFill>
                <a:schemeClr val="bg1"/>
              </a:solidFill>
            </a:endParaRPr>
          </a:p>
          <a:p>
            <a:endParaRPr lang="en-US" dirty="0"/>
          </a:p>
        </p:txBody>
      </p:sp>
      <p:pic>
        <p:nvPicPr>
          <p:cNvPr id="5" name="Picture 4" descr="A group of people posing for the camera&#10;&#10;Description automatically generated">
            <a:extLst>
              <a:ext uri="{FF2B5EF4-FFF2-40B4-BE49-F238E27FC236}">
                <a16:creationId xmlns:a16="http://schemas.microsoft.com/office/drawing/2014/main" id="{50137815-7054-4803-815F-5F3055F725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915427"/>
            <a:ext cx="5626108" cy="3834703"/>
          </a:xfrm>
          <a:prstGeom prst="rect">
            <a:avLst/>
          </a:prstGeom>
        </p:spPr>
      </p:pic>
      <p:sp>
        <p:nvSpPr>
          <p:cNvPr id="4" name="TextBox 3">
            <a:extLst>
              <a:ext uri="{FF2B5EF4-FFF2-40B4-BE49-F238E27FC236}">
                <a16:creationId xmlns:a16="http://schemas.microsoft.com/office/drawing/2014/main" id="{0ABDFEFA-C085-459D-8E2C-185DE779B0F1}"/>
              </a:ext>
            </a:extLst>
          </p:cNvPr>
          <p:cNvSpPr txBox="1"/>
          <p:nvPr/>
        </p:nvSpPr>
        <p:spPr>
          <a:xfrm>
            <a:off x="9719453" y="5373964"/>
            <a:ext cx="18728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Copyright God of war 4</a:t>
            </a:r>
          </a:p>
        </p:txBody>
      </p:sp>
    </p:spTree>
    <p:extLst>
      <p:ext uri="{BB962C8B-B14F-4D97-AF65-F5344CB8AC3E}">
        <p14:creationId xmlns:p14="http://schemas.microsoft.com/office/powerpoint/2010/main" val="207736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96252" y="1107870"/>
            <a:ext cx="11742822" cy="1631216"/>
          </a:xfrm>
        </p:spPr>
        <p:txBody>
          <a:bodyPr>
            <a:normAutofit fontScale="92500" lnSpcReduction="20000"/>
          </a:bodyPr>
          <a:lstStyle/>
          <a:p>
            <a:pPr marL="457200" lvl="1" indent="0">
              <a:buNone/>
            </a:pPr>
            <a:endParaRPr lang="en-US" dirty="0">
              <a:solidFill>
                <a:schemeClr val="bg1"/>
              </a:solidFill>
            </a:endParaRPr>
          </a:p>
          <a:p>
            <a:pPr marL="0" lvl="0" indent="0">
              <a:buNone/>
            </a:pPr>
            <a:r>
              <a:rPr lang="en-US" sz="3000" dirty="0">
                <a:solidFill>
                  <a:schemeClr val="bg1"/>
                </a:solidFill>
              </a:rPr>
              <a:t>User Types: </a:t>
            </a:r>
            <a:r>
              <a:rPr lang="en-US" sz="2600" dirty="0">
                <a:solidFill>
                  <a:schemeClr val="bg1"/>
                </a:solidFill>
              </a:rPr>
              <a:t>These define the core interests of the user we are targeting with our features.</a:t>
            </a:r>
          </a:p>
          <a:p>
            <a:pPr marL="0" lvl="0" indent="0">
              <a:buNone/>
            </a:pPr>
            <a:endParaRPr lang="en-US" sz="2400" dirty="0">
              <a:solidFill>
                <a:schemeClr val="bg1"/>
              </a:solidFill>
            </a:endParaRPr>
          </a:p>
          <a:p>
            <a:pPr marL="0" lvl="0" indent="0" algn="ctr">
              <a:buNone/>
            </a:pPr>
            <a:r>
              <a:rPr lang="en-US" sz="3500" dirty="0">
                <a:solidFill>
                  <a:schemeClr val="bg1"/>
                </a:solidFill>
              </a:rPr>
              <a:t>Example: Minecraft</a:t>
            </a:r>
          </a:p>
          <a:p>
            <a:endParaRPr lang="en-US" dirty="0">
              <a:solidFill>
                <a:schemeClr val="bg1"/>
              </a:solidFill>
            </a:endParaRPr>
          </a:p>
        </p:txBody>
      </p:sp>
      <p:pic>
        <p:nvPicPr>
          <p:cNvPr id="7" name="Picture 6" descr="A close up of a machine&#10;&#10;Description automatically generated">
            <a:extLst>
              <a:ext uri="{FF2B5EF4-FFF2-40B4-BE49-F238E27FC236}">
                <a16:creationId xmlns:a16="http://schemas.microsoft.com/office/drawing/2014/main" id="{804767F4-0432-4911-A21D-8CB84F3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279" y="2824010"/>
            <a:ext cx="2781323" cy="2672013"/>
          </a:xfrm>
          <a:prstGeom prst="rect">
            <a:avLst/>
          </a:prstGeom>
        </p:spPr>
      </p:pic>
      <p:sp>
        <p:nvSpPr>
          <p:cNvPr id="8" name="TextBox 7">
            <a:extLst>
              <a:ext uri="{FF2B5EF4-FFF2-40B4-BE49-F238E27FC236}">
                <a16:creationId xmlns:a16="http://schemas.microsoft.com/office/drawing/2014/main" id="{C4DED717-5DB9-4B4A-9D3B-401BF888BC89}"/>
              </a:ext>
            </a:extLst>
          </p:cNvPr>
          <p:cNvSpPr txBox="1"/>
          <p:nvPr/>
        </p:nvSpPr>
        <p:spPr>
          <a:xfrm>
            <a:off x="-270482" y="2824010"/>
            <a:ext cx="2927055" cy="193899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Collector: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requires the opportunity to gather items and build a large stockpile of items. </a:t>
            </a:r>
          </a:p>
        </p:txBody>
      </p:sp>
      <p:sp>
        <p:nvSpPr>
          <p:cNvPr id="10" name="TextBox 9">
            <a:extLst>
              <a:ext uri="{FF2B5EF4-FFF2-40B4-BE49-F238E27FC236}">
                <a16:creationId xmlns:a16="http://schemas.microsoft.com/office/drawing/2014/main" id="{521B9F56-829E-4EA9-B842-C523E2E1CE1B}"/>
              </a:ext>
            </a:extLst>
          </p:cNvPr>
          <p:cNvSpPr txBox="1"/>
          <p:nvPr/>
        </p:nvSpPr>
        <p:spPr>
          <a:xfrm>
            <a:off x="5740243" y="2824010"/>
            <a:ext cx="265336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Builder: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type enjoys creating different  imaginative items from the resources available.</a:t>
            </a:r>
          </a:p>
        </p:txBody>
      </p:sp>
      <p:pic>
        <p:nvPicPr>
          <p:cNvPr id="11" name="Picture 10" descr="A close up of an old building&#10;&#10;Description automatically generated">
            <a:extLst>
              <a:ext uri="{FF2B5EF4-FFF2-40B4-BE49-F238E27FC236}">
                <a16:creationId xmlns:a16="http://schemas.microsoft.com/office/drawing/2014/main" id="{F42DDAEA-DF09-4C9E-915E-141605169903}"/>
              </a:ext>
            </a:extLst>
          </p:cNvPr>
          <p:cNvPicPr>
            <a:picLocks noChangeAspect="1"/>
          </p:cNvPicPr>
          <p:nvPr/>
        </p:nvPicPr>
        <p:blipFill rotWithShape="1">
          <a:blip r:embed="rId3">
            <a:extLst>
              <a:ext uri="{28A0092B-C50C-407E-A947-70E740481C1C}">
                <a14:useLocalDpi xmlns:a14="http://schemas.microsoft.com/office/drawing/2010/main" val="0"/>
              </a:ext>
            </a:extLst>
          </a:blip>
          <a:srcRect l="20832" r="17169"/>
          <a:stretch/>
        </p:blipFill>
        <p:spPr>
          <a:xfrm>
            <a:off x="8393607" y="2824010"/>
            <a:ext cx="2945879" cy="2672013"/>
          </a:xfrm>
          <a:prstGeom prst="rect">
            <a:avLst/>
          </a:prstGeom>
        </p:spPr>
      </p:pic>
    </p:spTree>
    <p:extLst>
      <p:ext uri="{BB962C8B-B14F-4D97-AF65-F5344CB8AC3E}">
        <p14:creationId xmlns:p14="http://schemas.microsoft.com/office/powerpoint/2010/main" val="346218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B9C489-19E9-44DE-B3BB-A1F4840B5B26}"/>
              </a:ext>
            </a:extLst>
          </p:cNvPr>
          <p:cNvSpPr>
            <a:spLocks noGrp="1"/>
          </p:cNvSpPr>
          <p:nvPr>
            <p:ph type="title"/>
          </p:nvPr>
        </p:nvSpPr>
        <p:spPr>
          <a:xfrm>
            <a:off x="0" y="0"/>
            <a:ext cx="10515600" cy="1112324"/>
          </a:xfrm>
        </p:spPr>
        <p:txBody>
          <a:bodyPr/>
          <a:lstStyle/>
          <a:p>
            <a:r>
              <a:rPr lang="en-US" dirty="0">
                <a:solidFill>
                  <a:schemeClr val="bg1"/>
                </a:solidFill>
              </a:rPr>
              <a:t>Principles of Design: General</a:t>
            </a:r>
          </a:p>
        </p:txBody>
      </p:sp>
      <p:sp>
        <p:nvSpPr>
          <p:cNvPr id="5" name="Rectangle 4">
            <a:extLst>
              <a:ext uri="{FF2B5EF4-FFF2-40B4-BE49-F238E27FC236}">
                <a16:creationId xmlns:a16="http://schemas.microsoft.com/office/drawing/2014/main" id="{474E87FF-A9F0-488F-A9D4-2EF2EECA59E4}"/>
              </a:ext>
            </a:extLst>
          </p:cNvPr>
          <p:cNvSpPr/>
          <p:nvPr/>
        </p:nvSpPr>
        <p:spPr>
          <a:xfrm>
            <a:off x="187123" y="1112323"/>
            <a:ext cx="11817751" cy="401456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Design from the user’s perspective, their experience: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What are they seeing, thinking and </a:t>
            </a:r>
            <a:r>
              <a:rPr kumimoji="0" lang="en-US" sz="24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FEELING</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as they move through your app/game?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Fulfill the user’s low-level expectations, make them feel comfortable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Think about the difference between Microsoft Word &amp; Google Docs Format Painter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the user’s path or choices clear and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meaningful</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ayers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want to be successful (remember to avoid punishing failure)</a:t>
            </a:r>
          </a:p>
        </p:txBody>
      </p:sp>
      <p:pic>
        <p:nvPicPr>
          <p:cNvPr id="3" name="Picture 2" descr="A screenshot of a cell phone&#10;&#10;Description automatically generated">
            <a:extLst>
              <a:ext uri="{FF2B5EF4-FFF2-40B4-BE49-F238E27FC236}">
                <a16:creationId xmlns:a16="http://schemas.microsoft.com/office/drawing/2014/main" id="{6E28FCDD-FF18-4B6E-A35B-74D823390A62}"/>
              </a:ext>
            </a:extLst>
          </p:cNvPr>
          <p:cNvPicPr>
            <a:picLocks noChangeAspect="1"/>
          </p:cNvPicPr>
          <p:nvPr/>
        </p:nvPicPr>
        <p:blipFill rotWithShape="1">
          <a:blip r:embed="rId2">
            <a:extLst>
              <a:ext uri="{28A0092B-C50C-407E-A947-70E740481C1C}">
                <a14:useLocalDpi xmlns:a14="http://schemas.microsoft.com/office/drawing/2010/main" val="0"/>
              </a:ext>
            </a:extLst>
          </a:blip>
          <a:srcRect l="9594" t="15636" r="50000" b="22428"/>
          <a:stretch/>
        </p:blipFill>
        <p:spPr>
          <a:xfrm>
            <a:off x="2251902" y="2886402"/>
            <a:ext cx="1755006" cy="10972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F19C07-87A4-4500-8B17-E1B7E615DDF2}"/>
              </a:ext>
            </a:extLst>
          </p:cNvPr>
          <p:cNvPicPr>
            <a:picLocks noChangeAspect="1"/>
          </p:cNvPicPr>
          <p:nvPr/>
        </p:nvPicPr>
        <p:blipFill rotWithShape="1">
          <a:blip r:embed="rId3">
            <a:extLst>
              <a:ext uri="{28A0092B-C50C-407E-A947-70E740481C1C}">
                <a14:useLocalDpi xmlns:a14="http://schemas.microsoft.com/office/drawing/2010/main" val="0"/>
              </a:ext>
            </a:extLst>
          </a:blip>
          <a:srcRect t="15555"/>
          <a:stretch/>
        </p:blipFill>
        <p:spPr>
          <a:xfrm>
            <a:off x="710263" y="2880359"/>
            <a:ext cx="1354516" cy="10972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B255FA2-437E-4BCB-8A0D-41246B895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798" y="3800067"/>
            <a:ext cx="2117613" cy="2213868"/>
          </a:xfrm>
          <a:prstGeom prst="rect">
            <a:avLst/>
          </a:prstGeom>
        </p:spPr>
      </p:pic>
    </p:spTree>
    <p:extLst>
      <p:ext uri="{BB962C8B-B14F-4D97-AF65-F5344CB8AC3E}">
        <p14:creationId xmlns:p14="http://schemas.microsoft.com/office/powerpoint/2010/main" val="148310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2107119" cy="488447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Everything you design should be a loop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Most Skill Test Games use the following low-level loop:</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See enemy, engage enemy, kill enemy, loot, repeat</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Turn based and RTS games often use this low-level loop:</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Select unit, move unit, combat/gather</a:t>
            </a:r>
            <a:r>
              <a:rPr kumimoji="0" lang="en-US" sz="1800" b="0" i="1" u="none" strike="noStrike" kern="1200" cap="none" spc="0" normalizeH="0" baseline="0" noProof="0">
                <a:ln>
                  <a:noFill/>
                </a:ln>
                <a:solidFill>
                  <a:prstClr val="white"/>
                </a:solidFill>
                <a:effectLst/>
                <a:uLnTx/>
                <a:uFillTx/>
                <a:latin typeface="Calibri" panose="020F0502020204030204"/>
                <a:ea typeface="+mn-ea"/>
                <a:cs typeface="+mn-cs"/>
              </a:rPr>
              <a:t>, repeat</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0"/>
              </a:spcAft>
              <a:buClrTx/>
              <a:buSzTx/>
              <a:buFontTx/>
              <a:buNone/>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87B285A7-0809-46DF-B759-8426B24229AF}"/>
              </a:ext>
            </a:extLst>
          </p:cNvPr>
          <p:cNvGrpSpPr/>
          <p:nvPr/>
        </p:nvGrpSpPr>
        <p:grpSpPr>
          <a:xfrm>
            <a:off x="6642890" y="1112323"/>
            <a:ext cx="5379073" cy="5309741"/>
            <a:chOff x="6561290" y="861997"/>
            <a:chExt cx="5379073" cy="5395616"/>
          </a:xfrm>
        </p:grpSpPr>
        <p:pic>
          <p:nvPicPr>
            <p:cNvPr id="6" name="Picture 5" descr="A close up of a map&#10;&#10;Description automatically generated">
              <a:extLst>
                <a:ext uri="{FF2B5EF4-FFF2-40B4-BE49-F238E27FC236}">
                  <a16:creationId xmlns:a16="http://schemas.microsoft.com/office/drawing/2014/main" id="{E059ECBD-2237-4C96-B727-1FF37F647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90" y="861997"/>
              <a:ext cx="5379073" cy="5326151"/>
            </a:xfrm>
            <a:prstGeom prst="rect">
              <a:avLst/>
            </a:prstGeom>
          </p:spPr>
        </p:pic>
        <p:sp>
          <p:nvSpPr>
            <p:cNvPr id="8" name="TextBox 7">
              <a:extLst>
                <a:ext uri="{FF2B5EF4-FFF2-40B4-BE49-F238E27FC236}">
                  <a16:creationId xmlns:a16="http://schemas.microsoft.com/office/drawing/2014/main" id="{A7D61AF4-6B75-441A-A0A9-B8BDB4E0333F}"/>
                </a:ext>
              </a:extLst>
            </p:cNvPr>
            <p:cNvSpPr txBox="1"/>
            <p:nvPr/>
          </p:nvSpPr>
          <p:spPr>
            <a:xfrm>
              <a:off x="6613951" y="5734393"/>
              <a:ext cx="52737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By Ethan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Stanaway</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https://prezi.com/gyqljrywdmzu/super-mario-bros-core-game-loops-and-reward-structures/</a:t>
              </a:r>
              <a:endParaRPr kumimoji="0" lang="en-US" sz="18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04566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1674433" cy="49182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Immersion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 will talk quite a bit more about this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VR has a different set of issues in this area</a:t>
            </a:r>
            <a:endPar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Absence is the enemy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When something is missing it is stands out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B74E62DD-202D-470D-BFC9-98FB420D3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904" y="1801368"/>
            <a:ext cx="4483969" cy="2767249"/>
          </a:xfrm>
          <a:prstGeom prst="rect">
            <a:avLst/>
          </a:prstGeom>
        </p:spPr>
      </p:pic>
    </p:spTree>
    <p:extLst>
      <p:ext uri="{BB962C8B-B14F-4D97-AF65-F5344CB8AC3E}">
        <p14:creationId xmlns:p14="http://schemas.microsoft.com/office/powerpoint/2010/main" val="3785189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F020-82EB-4A5A-A6F9-9D9D124EE095}"/>
              </a:ext>
            </a:extLst>
          </p:cNvPr>
          <p:cNvSpPr>
            <a:spLocks noGrp="1"/>
          </p:cNvSpPr>
          <p:nvPr>
            <p:ph type="title"/>
          </p:nvPr>
        </p:nvSpPr>
        <p:spPr>
          <a:xfrm>
            <a:off x="0" y="0"/>
            <a:ext cx="10515600" cy="1112324"/>
          </a:xfrm>
        </p:spPr>
        <p:txBody>
          <a:bodyPr/>
          <a:lstStyle/>
          <a:p>
            <a:r>
              <a:rPr lang="en-US" dirty="0">
                <a:solidFill>
                  <a:schemeClr val="bg1"/>
                </a:solidFill>
              </a:rPr>
              <a:t>Principles of Design: For Games</a:t>
            </a:r>
          </a:p>
        </p:txBody>
      </p:sp>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2228880"/>
          </a:xfrm>
          <a:prstGeom prst="rect">
            <a:avLst/>
          </a:prstGeom>
        </p:spPr>
        <p:txBody>
          <a:bodyPr wrap="square">
            <a:spAutoFit/>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REMEMBER to Iterate to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trust your view of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Get audiences of people that fit your player types to test your game</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When they tell you its fun you have something</a:t>
            </a:r>
          </a:p>
        </p:txBody>
      </p:sp>
    </p:spTree>
    <p:extLst>
      <p:ext uri="{BB962C8B-B14F-4D97-AF65-F5344CB8AC3E}">
        <p14:creationId xmlns:p14="http://schemas.microsoft.com/office/powerpoint/2010/main" val="129981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System Driven design (or as I call it, Top Down Design)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 y="1538933"/>
            <a:ext cx="4746171"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Analogous to Automotive Design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Systems first then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Getting better at the process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 are a young industry</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GTA2</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Ubisoft</a:t>
            </a:r>
          </a:p>
        </p:txBody>
      </p:sp>
      <p:grpSp>
        <p:nvGrpSpPr>
          <p:cNvPr id="5" name="Group 4">
            <a:extLst>
              <a:ext uri="{FF2B5EF4-FFF2-40B4-BE49-F238E27FC236}">
                <a16:creationId xmlns:a16="http://schemas.microsoft.com/office/drawing/2014/main" id="{877B5E7C-D85D-4974-B9AE-D28F62C90E33}"/>
              </a:ext>
            </a:extLst>
          </p:cNvPr>
          <p:cNvGrpSpPr/>
          <p:nvPr/>
        </p:nvGrpSpPr>
        <p:grpSpPr>
          <a:xfrm>
            <a:off x="4648200" y="1538933"/>
            <a:ext cx="7543800" cy="4278895"/>
            <a:chOff x="4648200" y="1538933"/>
            <a:chExt cx="7543800" cy="4278895"/>
          </a:xfrm>
        </p:grpSpPr>
        <p:pic>
          <p:nvPicPr>
            <p:cNvPr id="3" name="Picture 2" descr="A close up of a car&#10;&#10;Description automatically generated">
              <a:extLst>
                <a:ext uri="{FF2B5EF4-FFF2-40B4-BE49-F238E27FC236}">
                  <a16:creationId xmlns:a16="http://schemas.microsoft.com/office/drawing/2014/main" id="{E9238635-24EE-4675-A866-94DE8E18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538933"/>
              <a:ext cx="7543800" cy="4243387"/>
            </a:xfrm>
            <a:prstGeom prst="rect">
              <a:avLst/>
            </a:prstGeom>
          </p:spPr>
        </p:pic>
        <p:sp>
          <p:nvSpPr>
            <p:cNvPr id="4" name="TextBox 3">
              <a:extLst>
                <a:ext uri="{FF2B5EF4-FFF2-40B4-BE49-F238E27FC236}">
                  <a16:creationId xmlns:a16="http://schemas.microsoft.com/office/drawing/2014/main" id="{72B190BC-2D5A-45E0-8ADD-412B72321564}"/>
                </a:ext>
              </a:extLst>
            </p:cNvPr>
            <p:cNvSpPr txBox="1"/>
            <p:nvPr/>
          </p:nvSpPr>
          <p:spPr>
            <a:xfrm>
              <a:off x="5170714" y="5540829"/>
              <a:ext cx="19716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Copyright Fisher Automotive</a:t>
              </a:r>
            </a:p>
          </p:txBody>
        </p:sp>
      </p:grpSp>
    </p:spTree>
    <p:extLst>
      <p:ext uri="{BB962C8B-B14F-4D97-AF65-F5344CB8AC3E}">
        <p14:creationId xmlns:p14="http://schemas.microsoft.com/office/powerpoint/2010/main" val="115411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The Top Down Design Process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0" y="1097280"/>
            <a:ext cx="8341568" cy="9233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 y="1046834"/>
            <a:ext cx="12192000"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We are going to put you on a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If not a Sponsored Project, your team will decide on a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Your team will figure out your audience and then create a High-level Vision Canvas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Do a mid-l</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evel</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breakdown of the design leading to a strong list of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Game Loop: Mid level action flow (still fairly general) showing how the app/game 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Beat by Beat: Narrative walk through of the actions/play used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Create a prioritized list of the features/systems in your app/game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This will give you the elements you need to start building your project plan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19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73736" y="1051560"/>
            <a:ext cx="5454178" cy="51398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layout is important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App/Game Name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Descriptive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Genre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Inspirations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Targets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Foundational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Systems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E1FF07BD-C29D-4CAB-9A46-D3BF68036CD6}"/>
              </a:ext>
            </a:extLst>
          </p:cNvPr>
          <p:cNvGraphicFramePr>
            <a:graphicFrameLocks noGrp="1"/>
          </p:cNvGraphicFramePr>
          <p:nvPr/>
        </p:nvGraphicFramePr>
        <p:xfrm>
          <a:off x="3792354" y="1051560"/>
          <a:ext cx="8225910" cy="5509205"/>
        </p:xfrm>
        <a:graphic>
          <a:graphicData uri="http://schemas.openxmlformats.org/drawingml/2006/table">
            <a:tbl>
              <a:tblPr/>
              <a:tblGrid>
                <a:gridCol w="1680251">
                  <a:extLst>
                    <a:ext uri="{9D8B030D-6E8A-4147-A177-3AD203B41FA5}">
                      <a16:colId xmlns:a16="http://schemas.microsoft.com/office/drawing/2014/main" val="863257311"/>
                    </a:ext>
                  </a:extLst>
                </a:gridCol>
                <a:gridCol w="1125700">
                  <a:extLst>
                    <a:ext uri="{9D8B030D-6E8A-4147-A177-3AD203B41FA5}">
                      <a16:colId xmlns:a16="http://schemas.microsoft.com/office/drawing/2014/main" val="2552829264"/>
                    </a:ext>
                  </a:extLst>
                </a:gridCol>
                <a:gridCol w="1882819">
                  <a:extLst>
                    <a:ext uri="{9D8B030D-6E8A-4147-A177-3AD203B41FA5}">
                      <a16:colId xmlns:a16="http://schemas.microsoft.com/office/drawing/2014/main" val="3637504218"/>
                    </a:ext>
                  </a:extLst>
                </a:gridCol>
                <a:gridCol w="1700021">
                  <a:extLst>
                    <a:ext uri="{9D8B030D-6E8A-4147-A177-3AD203B41FA5}">
                      <a16:colId xmlns:a16="http://schemas.microsoft.com/office/drawing/2014/main" val="396917266"/>
                    </a:ext>
                  </a:extLst>
                </a:gridCol>
                <a:gridCol w="1837119">
                  <a:extLst>
                    <a:ext uri="{9D8B030D-6E8A-4147-A177-3AD203B41FA5}">
                      <a16:colId xmlns:a16="http://schemas.microsoft.com/office/drawing/2014/main" val="533619470"/>
                    </a:ext>
                  </a:extLst>
                </a:gridCol>
              </a:tblGrid>
              <a:tr h="27923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196385">
                <a:tc gridSpan="3">
                  <a:txBody>
                    <a:bodyPr/>
                    <a:lstStyle/>
                    <a:p>
                      <a:pPr rtl="0" fontAlgn="b"/>
                      <a:r>
                        <a:rPr lang="en-US" sz="1100" b="0" i="1" dirty="0">
                          <a:solidFill>
                            <a:srgbClr val="000000"/>
                          </a:solidFill>
                          <a:effectLst/>
                          <a:latin typeface="Calibri" panose="020F0502020204030204" pitchFamily="34" charset="0"/>
                        </a:rPr>
                        <a:t>App/Game Name</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865835602"/>
                  </a:ext>
                </a:extLst>
              </a:tr>
              <a:tr h="163245">
                <a:tc gridSpan="2">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58070">
                <a:tc>
                  <a:txBody>
                    <a:bodyPr/>
                    <a:lstStyle/>
                    <a:p>
                      <a:pPr algn="ctr" rtl="0" fontAlgn="b"/>
                      <a:r>
                        <a:rPr lang="en-US" sz="1600" b="0" i="1" dirty="0">
                          <a:solidFill>
                            <a:srgbClr val="000000"/>
                          </a:solidFill>
                          <a:effectLst/>
                          <a:latin typeface="Calibri" panose="020F0502020204030204" pitchFamily="34" charset="0"/>
                        </a:rPr>
                        <a:t>Inspirations</a:t>
                      </a:r>
                    </a:p>
                    <a:p>
                      <a:pPr algn="ctr" rtl="0" fontAlgn="b"/>
                      <a:r>
                        <a:rPr lang="en-US" sz="12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600" b="0" i="1" dirty="0">
                          <a:solidFill>
                            <a:srgbClr val="000000"/>
                          </a:solidFill>
                          <a:effectLst/>
                          <a:latin typeface="Calibri" panose="020F0502020204030204" pitchFamily="34" charset="0"/>
                        </a:rPr>
                        <a:t>Genre</a:t>
                      </a:r>
                    </a:p>
                    <a:p>
                      <a:pPr algn="ctr" rtl="0" fontAlgn="b"/>
                      <a:r>
                        <a:rPr lang="en-US" sz="12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600" b="0" i="1" dirty="0">
                          <a:solidFill>
                            <a:srgbClr val="000000"/>
                          </a:solidFill>
                          <a:effectLst/>
                          <a:latin typeface="Calibri" panose="020F0502020204030204" pitchFamily="34" charset="0"/>
                        </a:rPr>
                        <a:t>Core Pillars</a:t>
                      </a:r>
                    </a:p>
                    <a:p>
                      <a:pPr algn="ctr" rtl="0" fontAlgn="b"/>
                      <a:r>
                        <a:rPr lang="en-US" sz="1100" b="0" i="1" dirty="0">
                          <a:solidFill>
                            <a:srgbClr val="000000"/>
                          </a:solidFill>
                          <a:effectLst/>
                          <a:latin typeface="Arial" panose="020B0604020202020204" pitchFamily="34" charset="0"/>
                        </a:rPr>
                        <a:t>(in the form "Player can...")</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600" b="0" i="1" dirty="0">
                          <a:solidFill>
                            <a:srgbClr val="000000"/>
                          </a:solidFill>
                          <a:effectLst/>
                          <a:latin typeface="Calibri" panose="020F0502020204030204" pitchFamily="34" charset="0"/>
                        </a:rPr>
                        <a:t>Core Systems</a:t>
                      </a:r>
                    </a:p>
                    <a:p>
                      <a:pPr algn="ctr" rtl="0" fontAlgn="b"/>
                      <a:r>
                        <a:rPr lang="en-US" sz="1100" b="0" i="1" dirty="0">
                          <a:solidFill>
                            <a:srgbClr val="000000"/>
                          </a:solidFill>
                          <a:effectLst/>
                          <a:latin typeface="Calibri" panose="020F0502020204030204" pitchFamily="34" charset="0"/>
                        </a:rPr>
                        <a:t> (ex: Save/Load or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600" b="0" i="1" dirty="0">
                          <a:solidFill>
                            <a:srgbClr val="000000"/>
                          </a:solidFill>
                          <a:effectLst/>
                          <a:latin typeface="Calibri" panose="020F0502020204030204" pitchFamily="34" charset="0"/>
                        </a:rPr>
                        <a:t>User Experience</a:t>
                      </a:r>
                    </a:p>
                    <a:p>
                      <a:pPr algn="ctr" rtl="0" fontAlgn="b"/>
                      <a:r>
                        <a:rPr lang="en-US" sz="1050" b="0" i="1" dirty="0">
                          <a:solidFill>
                            <a:srgbClr val="000000"/>
                          </a:solidFill>
                          <a:effectLst/>
                          <a:latin typeface="Arial" panose="020B0604020202020204" pitchFamily="34" charset="0"/>
                        </a:rPr>
                        <a:t> (the emotion elicited)</a:t>
                      </a:r>
                      <a:endParaRPr lang="en-US" sz="12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410440">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IP/World</a:t>
                      </a:r>
                    </a:p>
                    <a:p>
                      <a:pPr algn="ctr" rtl="0" fontAlgn="b"/>
                      <a:r>
                        <a:rPr lang="en-US" sz="110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10440">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Player Types</a:t>
                      </a:r>
                    </a:p>
                    <a:p>
                      <a:pPr algn="ctr" rtl="0" fontAlgn="b"/>
                      <a:r>
                        <a:rPr lang="en-US" sz="110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Tree>
    <p:extLst>
      <p:ext uri="{BB962C8B-B14F-4D97-AF65-F5344CB8AC3E}">
        <p14:creationId xmlns:p14="http://schemas.microsoft.com/office/powerpoint/2010/main" val="211088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7710"/>
          <a:stretch/>
        </p:blipFill>
        <p:spPr>
          <a:xfrm>
            <a:off x="7735452" y="2003471"/>
            <a:ext cx="4155270" cy="2482468"/>
          </a:xfrm>
          <a:prstGeom prst="rect">
            <a:avLst/>
          </a:prstGeom>
        </p:spPr>
      </p:pic>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Considering/Describing the Audience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73736" y="1051560"/>
            <a:ext cx="11828967" cy="52937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Design requires consideration for an audience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Designers often design for an audience of 1</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Platforms help define the audience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Mobile, iOS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Console/PC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style provides another level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First person/3</a:t>
            </a:r>
            <a:r>
              <a:rPr kumimoji="0" lang="en-US" sz="20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/God game (real time/turn based)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Non-game apps have methods/styles users expect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Genre can constrain it even more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RPG, Open World, Shooter, Platformer, etc.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Spreadsheet, Written Doc, Travelogue,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Of course it all blends somewhat but people have preferences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And you can go even lower (we defined our own)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games we use: rule breaker, grinder, collaborator, customizer</a:t>
            </a: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Define them any way you want but be consistent and make sure the team understands the target.</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peech Bubble: Oval 2">
            <a:extLst>
              <a:ext uri="{FF2B5EF4-FFF2-40B4-BE49-F238E27FC236}">
                <a16:creationId xmlns:a16="http://schemas.microsoft.com/office/drawing/2014/main" id="{FC9D5977-A531-4DA1-A2F4-D9F52638D783}"/>
              </a:ext>
            </a:extLst>
          </p:cNvPr>
          <p:cNvSpPr/>
          <p:nvPr/>
        </p:nvSpPr>
        <p:spPr>
          <a:xfrm flipH="1">
            <a:off x="10274710" y="1258529"/>
            <a:ext cx="888425" cy="845574"/>
          </a:xfrm>
          <a:prstGeom prst="wedgeEllipseCallout">
            <a:avLst>
              <a:gd name="adj1" fmla="val -35266"/>
              <a:gd name="adj2" fmla="val 101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You Suck</a:t>
            </a:r>
          </a:p>
        </p:txBody>
      </p:sp>
    </p:spTree>
    <p:extLst>
      <p:ext uri="{BB962C8B-B14F-4D97-AF65-F5344CB8AC3E}">
        <p14:creationId xmlns:p14="http://schemas.microsoft.com/office/powerpoint/2010/main" val="26726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Sponsored Projects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VR Data Center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(continuation of previous work)</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Our idea is to create a VR representation of a data center and constituent components (networking, software systems, etc.). It will provide a virtual playground to teach concepts in a real environment where students can move around and get the "real" experience. Data centers are the huge powerhouses behind modern internet services like Netflix and Google. Creating a virtual representation of one will allow students to see and work with these environments at a scale not previously possible. Students will be able to rack mount and create networks, set up software. But beyond this, students will be able to look into the machines and wires and actually see the packets in flight, the system software running and its state, peer within the routers and switches and view their protocols and operations. Our environment will also be very useful to network operators who can run "fire drills" and perform certifications/audits within the virtual environment.</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VR has shown to provide massive benefits to aircraft mechanics (https://www.youtube.com/watch?v=CyMzFenEuNI) and doctors (https://www.youtube.com/watch?v=x9D9eIWZNgM) and we envision to bring these huge benefits to the realm of computer science with our project. Your team will be paired with a team from Prof Matthew Caesar CS 436 course who can provide expertise on data center design and assist in prototyping.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790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App/Game Specifics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0" y="1066129"/>
            <a:ext cx="1174420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High Level elements that drive the Player Experience		      (Red Alert 2, Westwood)</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user will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Core Systems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Systems that support key actions in the app/game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Points to key low-level systems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Examples: Navigation, Melee combat, etc.</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378" y="2050599"/>
            <a:ext cx="5521830" cy="34511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378" y="2140890"/>
            <a:ext cx="5521830" cy="34671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378" y="2156846"/>
            <a:ext cx="5521830" cy="34511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2378" y="2172802"/>
            <a:ext cx="5521830" cy="3451144"/>
          </a:xfrm>
          <a:prstGeom prst="rect">
            <a:avLst/>
          </a:prstGeom>
        </p:spPr>
      </p:pic>
    </p:spTree>
    <p:extLst>
      <p:ext uri="{BB962C8B-B14F-4D97-AF65-F5344CB8AC3E}">
        <p14:creationId xmlns:p14="http://schemas.microsoft.com/office/powerpoint/2010/main" val="27664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Design Docs Process: Simple Action Loop</a:t>
            </a:r>
          </a:p>
        </p:txBody>
      </p:sp>
      <p:grpSp>
        <p:nvGrpSpPr>
          <p:cNvPr id="14" name="Group 13">
            <a:extLst>
              <a:ext uri="{FF2B5EF4-FFF2-40B4-BE49-F238E27FC236}">
                <a16:creationId xmlns:a16="http://schemas.microsoft.com/office/drawing/2014/main" id="{F3AD2A15-14A2-415B-A675-BBB877517A5C}"/>
              </a:ext>
            </a:extLst>
          </p:cNvPr>
          <p:cNvGrpSpPr/>
          <p:nvPr/>
        </p:nvGrpSpPr>
        <p:grpSpPr>
          <a:xfrm>
            <a:off x="1502279" y="2322669"/>
            <a:ext cx="8199473" cy="2324325"/>
            <a:chOff x="1502279" y="2322669"/>
            <a:chExt cx="8199473" cy="2324325"/>
          </a:xfrm>
        </p:grpSpPr>
        <p:sp>
          <p:nvSpPr>
            <p:cNvPr id="76" name="Arrow: Bent-Up 75">
              <a:extLst>
                <a:ext uri="{FF2B5EF4-FFF2-40B4-BE49-F238E27FC236}">
                  <a16:creationId xmlns:a16="http://schemas.microsoft.com/office/drawing/2014/main" id="{A10F9ADC-BB83-4C57-86B7-3FC34863D5B6}"/>
                </a:ext>
              </a:extLst>
            </p:cNvPr>
            <p:cNvSpPr/>
            <p:nvPr/>
          </p:nvSpPr>
          <p:spPr>
            <a:xfrm flipH="1">
              <a:off x="4219656" y="3981589"/>
              <a:ext cx="1659497" cy="608969"/>
            </a:xfrm>
            <a:prstGeom prst="bentUpArrow">
              <a:avLst>
                <a:gd name="adj1" fmla="val 25000"/>
                <a:gd name="adj2" fmla="val 26950"/>
                <a:gd name="adj3" fmla="val 23754"/>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EB71F2B-7447-4A10-B873-F7B936728BDC}"/>
                </a:ext>
              </a:extLst>
            </p:cNvPr>
            <p:cNvSpPr/>
            <p:nvPr/>
          </p:nvSpPr>
          <p:spPr>
            <a:xfrm>
              <a:off x="1502279" y="3075231"/>
              <a:ext cx="874014"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S01</a:t>
              </a:r>
            </a:p>
          </p:txBody>
        </p:sp>
        <p:sp>
          <p:nvSpPr>
            <p:cNvPr id="7" name="Rectangle 6">
              <a:extLst>
                <a:ext uri="{FF2B5EF4-FFF2-40B4-BE49-F238E27FC236}">
                  <a16:creationId xmlns:a16="http://schemas.microsoft.com/office/drawing/2014/main" id="{8A80CC62-1DDF-4000-9BC6-2C615AE90C1A}"/>
                </a:ext>
              </a:extLst>
            </p:cNvPr>
            <p:cNvSpPr/>
            <p:nvPr/>
          </p:nvSpPr>
          <p:spPr>
            <a:xfrm>
              <a:off x="3696616" y="3109199"/>
              <a:ext cx="1059829"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 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S02</a:t>
              </a:r>
            </a:p>
          </p:txBody>
        </p:sp>
        <p:sp>
          <p:nvSpPr>
            <p:cNvPr id="13" name="Rectangle 12">
              <a:extLst>
                <a:ext uri="{FF2B5EF4-FFF2-40B4-BE49-F238E27FC236}">
                  <a16:creationId xmlns:a16="http://schemas.microsoft.com/office/drawing/2014/main" id="{5770245F-AA13-4035-A0F7-C98E92C9D9D0}"/>
                </a:ext>
              </a:extLst>
            </p:cNvPr>
            <p:cNvSpPr/>
            <p:nvPr/>
          </p:nvSpPr>
          <p:spPr>
            <a:xfrm>
              <a:off x="5970803" y="3113670"/>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S03</a:t>
              </a:r>
            </a:p>
          </p:txBody>
        </p:sp>
        <p:sp>
          <p:nvSpPr>
            <p:cNvPr id="29" name="Rectangle 28">
              <a:extLst>
                <a:ext uri="{FF2B5EF4-FFF2-40B4-BE49-F238E27FC236}">
                  <a16:creationId xmlns:a16="http://schemas.microsoft.com/office/drawing/2014/main" id="{348811DD-FC9B-4EEC-916A-A3E6BBD8502E}"/>
                </a:ext>
              </a:extLst>
            </p:cNvPr>
            <p:cNvSpPr/>
            <p:nvPr/>
          </p:nvSpPr>
          <p:spPr>
            <a:xfrm>
              <a:off x="8743284" y="3075231"/>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Combat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S04</a:t>
              </a:r>
            </a:p>
          </p:txBody>
        </p:sp>
        <p:sp>
          <p:nvSpPr>
            <p:cNvPr id="81" name="Arrow: Bent-Up 80">
              <a:extLst>
                <a:ext uri="{FF2B5EF4-FFF2-40B4-BE49-F238E27FC236}">
                  <a16:creationId xmlns:a16="http://schemas.microsoft.com/office/drawing/2014/main" id="{9920ECEF-86ED-4060-8395-2D65517C26C1}"/>
                </a:ext>
              </a:extLst>
            </p:cNvPr>
            <p:cNvSpPr/>
            <p:nvPr/>
          </p:nvSpPr>
          <p:spPr>
            <a:xfrm rot="16200000">
              <a:off x="8761320" y="2316331"/>
              <a:ext cx="643433" cy="656110"/>
            </a:xfrm>
            <a:prstGeom prst="bentUpArrow">
              <a:avLst>
                <a:gd name="adj1" fmla="val 20058"/>
                <a:gd name="adj2" fmla="val 2500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Bent-Up 41">
              <a:extLst>
                <a:ext uri="{FF2B5EF4-FFF2-40B4-BE49-F238E27FC236}">
                  <a16:creationId xmlns:a16="http://schemas.microsoft.com/office/drawing/2014/main" id="{9B44D0B6-FDF4-41EE-A090-DB40355B2444}"/>
                </a:ext>
              </a:extLst>
            </p:cNvPr>
            <p:cNvSpPr/>
            <p:nvPr/>
          </p:nvSpPr>
          <p:spPr>
            <a:xfrm rot="10800000">
              <a:off x="6306280"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Up 53">
              <a:extLst>
                <a:ext uri="{FF2B5EF4-FFF2-40B4-BE49-F238E27FC236}">
                  <a16:creationId xmlns:a16="http://schemas.microsoft.com/office/drawing/2014/main" id="{18C64451-0292-4852-BE50-D1B2F9C2CC8C}"/>
                </a:ext>
              </a:extLst>
            </p:cNvPr>
            <p:cNvSpPr/>
            <p:nvPr/>
          </p:nvSpPr>
          <p:spPr>
            <a:xfrm rot="5400000">
              <a:off x="7670382" y="2573629"/>
              <a:ext cx="366856" cy="1665782"/>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Up 54">
              <a:extLst>
                <a:ext uri="{FF2B5EF4-FFF2-40B4-BE49-F238E27FC236}">
                  <a16:creationId xmlns:a16="http://schemas.microsoft.com/office/drawing/2014/main" id="{A5001389-1600-4154-8653-2BFBBC918F1E}"/>
                </a:ext>
              </a:extLst>
            </p:cNvPr>
            <p:cNvSpPr/>
            <p:nvPr/>
          </p:nvSpPr>
          <p:spPr>
            <a:xfrm rot="5400000">
              <a:off x="5233725" y="2860071"/>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Up 55">
              <a:extLst>
                <a:ext uri="{FF2B5EF4-FFF2-40B4-BE49-F238E27FC236}">
                  <a16:creationId xmlns:a16="http://schemas.microsoft.com/office/drawing/2014/main" id="{04E12182-493F-4AF6-B145-ECFFA47DE3DD}"/>
                </a:ext>
              </a:extLst>
            </p:cNvPr>
            <p:cNvSpPr/>
            <p:nvPr/>
          </p:nvSpPr>
          <p:spPr>
            <a:xfrm rot="5400000">
              <a:off x="2961207" y="2915367"/>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Bent-Up 56">
              <a:extLst>
                <a:ext uri="{FF2B5EF4-FFF2-40B4-BE49-F238E27FC236}">
                  <a16:creationId xmlns:a16="http://schemas.microsoft.com/office/drawing/2014/main" id="{F2FDD7A3-3749-4899-BE31-1FDD62B3C655}"/>
                </a:ext>
              </a:extLst>
            </p:cNvPr>
            <p:cNvSpPr/>
            <p:nvPr/>
          </p:nvSpPr>
          <p:spPr>
            <a:xfrm rot="16200000" flipH="1">
              <a:off x="7427329" y="2663231"/>
              <a:ext cx="608967" cy="3358560"/>
            </a:xfrm>
            <a:prstGeom prst="bentUpArrow">
              <a:avLst>
                <a:gd name="adj1" fmla="val 23933"/>
                <a:gd name="adj2" fmla="val 25000"/>
                <a:gd name="adj3" fmla="val 25000"/>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Up 57">
              <a:extLst>
                <a:ext uri="{FF2B5EF4-FFF2-40B4-BE49-F238E27FC236}">
                  <a16:creationId xmlns:a16="http://schemas.microsoft.com/office/drawing/2014/main" id="{B5652ACE-0D38-482C-9A5A-37F0A935A9E5}"/>
                </a:ext>
              </a:extLst>
            </p:cNvPr>
            <p:cNvSpPr/>
            <p:nvPr/>
          </p:nvSpPr>
          <p:spPr>
            <a:xfrm rot="5400000" flipV="1">
              <a:off x="2857514" y="3170887"/>
              <a:ext cx="286273" cy="1124395"/>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Up 58">
              <a:extLst>
                <a:ext uri="{FF2B5EF4-FFF2-40B4-BE49-F238E27FC236}">
                  <a16:creationId xmlns:a16="http://schemas.microsoft.com/office/drawing/2014/main" id="{8C577903-D16A-439F-A09F-2ABD613F8B62}"/>
                </a:ext>
              </a:extLst>
            </p:cNvPr>
            <p:cNvSpPr/>
            <p:nvPr/>
          </p:nvSpPr>
          <p:spPr>
            <a:xfrm rot="5400000" flipV="1">
              <a:off x="5207184" y="3150458"/>
              <a:ext cx="286274" cy="1057668"/>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1255D7F-4754-4B5A-9BE2-DABC539882A8}"/>
                </a:ext>
              </a:extLst>
            </p:cNvPr>
            <p:cNvSpPr txBox="1"/>
            <p:nvPr/>
          </p:nvSpPr>
          <p:spPr>
            <a:xfrm>
              <a:off x="7460478" y="4128631"/>
              <a:ext cx="802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Death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C5B7CFDB-5FF0-4E56-8DC7-F42F5E01C448}"/>
                </a:ext>
              </a:extLst>
            </p:cNvPr>
            <p:cNvSpPr txBox="1"/>
            <p:nvPr/>
          </p:nvSpPr>
          <p:spPr>
            <a:xfrm>
              <a:off x="7121750" y="2541754"/>
              <a:ext cx="13353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Lose, repeat</a:t>
              </a:r>
            </a:p>
          </p:txBody>
        </p:sp>
        <p:sp>
          <p:nvSpPr>
            <p:cNvPr id="60" name="Arrow: Bent-Up 59">
              <a:extLst>
                <a:ext uri="{FF2B5EF4-FFF2-40B4-BE49-F238E27FC236}">
                  <a16:creationId xmlns:a16="http://schemas.microsoft.com/office/drawing/2014/main" id="{D7965826-0657-4DEC-BB7F-C33BB27402F7}"/>
                </a:ext>
              </a:extLst>
            </p:cNvPr>
            <p:cNvSpPr/>
            <p:nvPr/>
          </p:nvSpPr>
          <p:spPr>
            <a:xfrm rot="10800000">
              <a:off x="3857579"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3990403-D0A9-4B6B-8D5D-949B6B7A2DF9}"/>
                </a:ext>
              </a:extLst>
            </p:cNvPr>
            <p:cNvSpPr txBox="1"/>
            <p:nvPr/>
          </p:nvSpPr>
          <p:spPr>
            <a:xfrm>
              <a:off x="4086632" y="2575156"/>
              <a:ext cx="2101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Win/Lose, no repeat</a:t>
              </a:r>
            </a:p>
          </p:txBody>
        </p:sp>
      </p:grpSp>
    </p:spTree>
    <p:extLst>
      <p:ext uri="{BB962C8B-B14F-4D97-AF65-F5344CB8AC3E}">
        <p14:creationId xmlns:p14="http://schemas.microsoft.com/office/powerpoint/2010/main" val="691616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Sponsored Projects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Driving Sim for KAR Automotive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sponsor is looking to create a high-end driving simulation that allows research and data collection in support of a new driving aid.  The driving model includes a navigation system, weather impact, various environments, distractions and difficult driving situations.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https://drive.google.com/open?id=1Dh3jSOa7hPui9K7iGIIPzv4jEPnu-3S0</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VR Lab for ECE 329</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project group will continue to work with ECE faculty to build out the VR lab exercise app for ECE 329. The VR lab allows students to visualize electromagnetic fields and experience and explore various properties of electromagnetism.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CITL VR-</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ification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of Lectures: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work will continue on the app created last semester </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https://drive.google.com/open?id=1-EZ1ZRaMqILCclJDOGstq23eiKMMn6xc</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Extension to the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WebVR</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360 tour of the Main Library Book Stacks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plan is to add a menu system and a game based around using a conveyor from the 1980s to move large numbers of books. </a:t>
            </a:r>
            <a:br>
              <a:rPr kumimoji="0" lang="en-US" sz="1800" b="1" i="0" u="sng"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2000" b="0" i="0" u="sng"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https://drive.google.com/open?id=19uBl1rw3Kz7npKWfSz6f8_K_ugrX2ctC</a:t>
            </a: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54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Sponsored Projects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French Language VR app: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goal is to create a VR environment in the form of a French Village as a backdrop for immersive use of the French Language.  The time setting for the Village will be the 1960s (not much actual impact on the architecture but it will allow for interesting interactions as the project develops).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https://drive.google.com/open?id=1qz3MNPKToufpLfX1X1jCpGHSM-1R3zc2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Accountancy VR App: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This app will create 3 environments in order to demonstrate accountancy principles as they apply to a startup, mid-size business and high-end international 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https://drive.google.com/open?id=1rlbbp1gvkstKqGSmDGzGFSmJ4rdebhzP</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Accountancy AR App: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 App that allows the user should be able to input transactional, tax, budgetary and cash flow elements into the App so that the information can be displayed in various interrelated formats. The user will be able to manipulate the supplied data and pull up the display formats (charts and matrices) with simple gestures and potentially with voice commands.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https://drive.google.com/open?id=1r31RHiM74pf6Vz1IU2SMSmX84AmjL9Fc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Financial AR App: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goal is to create an app that can take financial/market data (either in real-time or from a database of supplied information) and display it in various forms that can then be interacted with or manipulated.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https://drive.google.com/open?id=1Zop8a0hqv8EHfCdYPqz60aOXGY_VHEW3</a:t>
            </a: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22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Sponsored Projects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nteractive VR recreation of the Illini Quad during the 60s and 70s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goal of this app is to build a recreation of the Illini Quad during the tumultuous times of the late 1960s and early 1970s.  Users would experience different interactions based on their chosen appearance.  Issues include racial tension, feminism, anti-Vietnam War protests, and gay rights.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https://drive.google.com/open?id=1aeeM6CH_g1jcQBj8soBInz711U1BjCJO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Virtual home fall risk assessment: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is now an AR app based around scanning a space looking for situations that could cause a fall.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https://drive.google.com/open?id=1Jn4qY_VOPei67ZQudjzO-3N8Y0Ar4wxY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Hazards and risks of injury in auto industry: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is now an AR app based around scanning a job site and finding specific risks of injury and potential hazards.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https://drive.google.com/open?id=1ri_d_wK07BVrQW4KksSLwFSRtnZD8bh4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0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Sponsored Projects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Drop jump simulator (continuation):</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goal is to create a VR app to simulate drop jump landing on different ground surfaces. The virtual reality environment will allow for the simulation of drop jump landings to different surface conditions, which require different coordination patterns for landing safely, which could be detected using in-lab sensors.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https://drive.google.com/open?id=1iDlV5JtYV77EvwIYBGxw67eFZJ6avKrp</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Virtual obstacle navigation (continuation):</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goal is to create an app that will allow the user to see either 1) 3-D blocks that must be avoided or 2) numbers and letters overlaid on the surface of the floor to step on, that are coinciding with the projection of white rectangles on the ground or an instrumented treadmill. This app will allow for a novel clinical assessment of cognitive and motor function in older adults, by monitoring gaze and foot placement on the ground, relative to the obstacles or targets. </a:t>
            </a: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https://drive.google.com/open?id=11Yom1Yz8wtFdSs6ASwyuQUHmtAxSn8L8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Paddle Boarding Simulation (continuation): </a:t>
            </a:r>
            <a:b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goal is to create a VR app to simulate paddle boarding on 3 different environments that would require different challenges in maintain balance. The virtual reality environment requires environments of constant aesthetic for the background, foreground, and water elements, and the combination of visual and auditory elements to increase interactivity in the environment. The virtual reality environment will provide a testbed for testing and training using an actuated platform and wireless sensors to monitor performance. </a:t>
            </a: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https://drive.google.com/open?id=1MfRntGFFHJjo03ASvsChs2SVwxJs8dEH</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55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a:bodyPr>
          <a:lstStyle/>
          <a:p>
            <a:pPr marL="0" indent="0">
              <a:buNone/>
            </a:pPr>
            <a:r>
              <a:rPr lang="en-US" dirty="0">
                <a:solidFill>
                  <a:schemeClr val="bg1"/>
                </a:solidFill>
              </a:rPr>
              <a:t>All apps/games start with an IDEA</a:t>
            </a:r>
          </a:p>
          <a:p>
            <a:pPr marL="0" indent="0">
              <a:buNone/>
            </a:pPr>
            <a:r>
              <a:rPr lang="en-US" dirty="0">
                <a:solidFill>
                  <a:schemeClr val="bg1"/>
                </a:solidFill>
              </a:rPr>
              <a:t>There is so much more to what you want to build</a:t>
            </a:r>
          </a:p>
          <a:p>
            <a:pPr marL="0" indent="0">
              <a:spcBef>
                <a:spcPts val="0"/>
              </a:spcBef>
              <a:buNone/>
            </a:pPr>
            <a:endParaRPr lang="en-US" sz="1300" dirty="0">
              <a:solidFill>
                <a:schemeClr val="bg1"/>
              </a:solidFill>
            </a:endParaRPr>
          </a:p>
          <a:p>
            <a:pPr marL="0" indent="0">
              <a:lnSpc>
                <a:spcPct val="100000"/>
              </a:lnSpc>
              <a:spcBef>
                <a:spcPts val="0"/>
              </a:spcBef>
              <a:buNone/>
            </a:pPr>
            <a:r>
              <a:rPr lang="en-US" sz="2400" dirty="0">
                <a:solidFill>
                  <a:schemeClr val="bg1"/>
                </a:solidFill>
              </a:rPr>
              <a:t>The primary role of a designer is to clearly communicate how that IDEA fits into an App/Game (the bigger picture, the Vision)</a:t>
            </a:r>
          </a:p>
          <a:p>
            <a:pPr marL="0" indent="0">
              <a:lnSpc>
                <a:spcPct val="100000"/>
              </a:lnSpc>
              <a:spcBef>
                <a:spcPts val="0"/>
              </a:spcBef>
              <a:buNone/>
            </a:pPr>
            <a:endParaRPr lang="en-US" sz="1100" dirty="0">
              <a:solidFill>
                <a:schemeClr val="bg1"/>
              </a:solidFill>
            </a:endParaRPr>
          </a:p>
          <a:p>
            <a:pPr marL="0" indent="0">
              <a:lnSpc>
                <a:spcPct val="100000"/>
              </a:lnSpc>
              <a:spcBef>
                <a:spcPts val="0"/>
              </a:spcBef>
              <a:buNone/>
            </a:pPr>
            <a:r>
              <a:rPr lang="en-US" sz="2400" dirty="0">
                <a:solidFill>
                  <a:schemeClr val="bg1"/>
                </a:solidFill>
              </a:rPr>
              <a:t>What happens without that clarity?  </a:t>
            </a:r>
          </a:p>
          <a:p>
            <a:pPr>
              <a:lnSpc>
                <a:spcPct val="100000"/>
              </a:lnSpc>
              <a:spcBef>
                <a:spcPts val="0"/>
              </a:spcBef>
            </a:pPr>
            <a:r>
              <a:rPr lang="en-US" sz="2400" dirty="0">
                <a:solidFill>
                  <a:schemeClr val="bg1"/>
                </a:solidFill>
              </a:rPr>
              <a:t>Confusion</a:t>
            </a:r>
          </a:p>
          <a:p>
            <a:pPr>
              <a:lnSpc>
                <a:spcPct val="100000"/>
              </a:lnSpc>
              <a:spcBef>
                <a:spcPts val="0"/>
              </a:spcBef>
            </a:pPr>
            <a:r>
              <a:rPr lang="en-US" sz="2400" dirty="0">
                <a:solidFill>
                  <a:schemeClr val="bg1"/>
                </a:solidFill>
              </a:rPr>
              <a:t>Delay</a:t>
            </a:r>
          </a:p>
          <a:p>
            <a:pPr>
              <a:lnSpc>
                <a:spcPct val="100000"/>
              </a:lnSpc>
              <a:spcBef>
                <a:spcPts val="0"/>
              </a:spcBef>
            </a:pPr>
            <a:r>
              <a:rPr lang="en-US" sz="2400" dirty="0">
                <a:solidFill>
                  <a:schemeClr val="bg1"/>
                </a:solidFill>
              </a:rPr>
              <a:t>People building to their own vs. the required standards </a:t>
            </a:r>
          </a:p>
          <a:p>
            <a:pPr>
              <a:lnSpc>
                <a:spcPct val="100000"/>
              </a:lnSpc>
              <a:spcBef>
                <a:spcPts val="0"/>
              </a:spcBef>
            </a:pPr>
            <a:endParaRPr lang="en-US" sz="800" dirty="0">
              <a:solidFill>
                <a:schemeClr val="bg1"/>
              </a:solidFill>
            </a:endParaRPr>
          </a:p>
          <a:p>
            <a:pPr marL="0" indent="0">
              <a:lnSpc>
                <a:spcPct val="100000"/>
              </a:lnSpc>
              <a:spcBef>
                <a:spcPts val="0"/>
              </a:spcBef>
              <a:buNone/>
            </a:pPr>
            <a:r>
              <a:rPr lang="en-US" sz="2400" dirty="0">
                <a:solidFill>
                  <a:schemeClr val="bg1"/>
                </a:solidFill>
              </a:rPr>
              <a:t>The question is: what focuses the design, what drives the definition of the Vision?</a:t>
            </a: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Starting Points</a:t>
            </a:r>
          </a:p>
        </p:txBody>
      </p:sp>
      <p:pic>
        <p:nvPicPr>
          <p:cNvPr id="4" name="Picture 3" descr="A picture containing ice&#10;&#10;Description automatically generated">
            <a:extLst>
              <a:ext uri="{FF2B5EF4-FFF2-40B4-BE49-F238E27FC236}">
                <a16:creationId xmlns:a16="http://schemas.microsoft.com/office/drawing/2014/main" id="{7EF9D3EA-872E-4CC1-8B10-42BE6D7C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745" y="1495673"/>
            <a:ext cx="2873375" cy="4297404"/>
          </a:xfrm>
          <a:prstGeom prst="rect">
            <a:avLst/>
          </a:prstGeom>
        </p:spPr>
      </p:pic>
    </p:spTree>
    <p:extLst>
      <p:ext uri="{BB962C8B-B14F-4D97-AF65-F5344CB8AC3E}">
        <p14:creationId xmlns:p14="http://schemas.microsoft.com/office/powerpoint/2010/main" val="103622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a:bodyPr>
          <a:lstStyle/>
          <a:p>
            <a:pPr marL="0" indent="0">
              <a:buNone/>
            </a:pPr>
            <a:r>
              <a:rPr lang="en-US" dirty="0">
                <a:solidFill>
                  <a:schemeClr val="bg1"/>
                </a:solidFill>
              </a:rPr>
              <a:t>Once you have an idea, build a world around it</a:t>
            </a:r>
          </a:p>
          <a:p>
            <a:r>
              <a:rPr lang="en-US" sz="2400" dirty="0">
                <a:solidFill>
                  <a:schemeClr val="bg1"/>
                </a:solidFill>
              </a:rPr>
              <a:t>Provides Context</a:t>
            </a:r>
          </a:p>
          <a:p>
            <a:r>
              <a:rPr lang="en-US" sz="2400" dirty="0">
                <a:solidFill>
                  <a:schemeClr val="bg1"/>
                </a:solidFill>
              </a:rPr>
              <a:t>Provides Consistency</a:t>
            </a:r>
          </a:p>
          <a:p>
            <a:r>
              <a:rPr lang="en-US" sz="2400" dirty="0">
                <a:solidFill>
                  <a:schemeClr val="bg1"/>
                </a:solidFill>
              </a:rPr>
              <a:t>Expand upon the idea to provide depth</a:t>
            </a:r>
          </a:p>
          <a:p>
            <a:pPr lvl="1"/>
            <a:r>
              <a:rPr lang="en-US" sz="2000" dirty="0">
                <a:solidFill>
                  <a:schemeClr val="bg1"/>
                </a:solidFill>
              </a:rPr>
              <a:t>An idea is a feature in most cases, a feature is not a game</a:t>
            </a:r>
          </a:p>
          <a:p>
            <a:pPr lvl="1"/>
            <a:r>
              <a:rPr lang="en-US" sz="2000" dirty="0">
                <a:solidFill>
                  <a:schemeClr val="bg1"/>
                </a:solidFill>
              </a:rPr>
              <a:t>Why is the world the way it is? Leads to new complementary ideas</a:t>
            </a:r>
          </a:p>
          <a:p>
            <a:pPr lvl="1"/>
            <a:r>
              <a:rPr lang="en-US" sz="2000" dirty="0">
                <a:solidFill>
                  <a:schemeClr val="bg1"/>
                </a:solidFill>
              </a:rPr>
              <a:t>Examples: Renegade and Red Faction Guerrilla</a:t>
            </a:r>
          </a:p>
          <a:p>
            <a:r>
              <a:rPr lang="en-US" sz="2400" dirty="0">
                <a:solidFill>
                  <a:schemeClr val="bg1"/>
                </a:solidFill>
              </a:rPr>
              <a:t>Improve Immersion/Presence</a:t>
            </a:r>
          </a:p>
          <a:p>
            <a:pPr lvl="1"/>
            <a:r>
              <a:rPr lang="en-US" sz="2000" dirty="0">
                <a:solidFill>
                  <a:schemeClr val="bg1"/>
                </a:solidFill>
              </a:rPr>
              <a:t>Most games are Skill Challenges</a:t>
            </a:r>
          </a:p>
          <a:p>
            <a:pPr lvl="1"/>
            <a:r>
              <a:rPr lang="en-US" sz="2000" dirty="0">
                <a:solidFill>
                  <a:schemeClr val="bg1"/>
                </a:solidFill>
              </a:rPr>
              <a:t>Skill develops over time, the world encourages retention</a:t>
            </a:r>
          </a:p>
          <a:p>
            <a:pPr lvl="1"/>
            <a:r>
              <a:rPr lang="en-US" sz="2000" dirty="0">
                <a:solidFill>
                  <a:schemeClr val="bg1"/>
                </a:solidFill>
              </a:rPr>
              <a:t>Interactivity can add another layer </a:t>
            </a:r>
          </a:p>
          <a:p>
            <a:pPr lvl="1"/>
            <a:endParaRPr lang="en-US" sz="2000" dirty="0">
              <a:solidFill>
                <a:schemeClr val="bg1"/>
              </a:solidFill>
            </a:endParaRP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Starting Points</a:t>
            </a:r>
          </a:p>
        </p:txBody>
      </p:sp>
      <p:pic>
        <p:nvPicPr>
          <p:cNvPr id="6" name="Picture 5" descr="A tall building&#10;&#10;Description automatically generated">
            <a:extLst>
              <a:ext uri="{FF2B5EF4-FFF2-40B4-BE49-F238E27FC236}">
                <a16:creationId xmlns:a16="http://schemas.microsoft.com/office/drawing/2014/main" id="{4765D3C0-F31F-4121-AD37-05C0AEF8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745" y="1260046"/>
            <a:ext cx="3568406" cy="4460270"/>
          </a:xfrm>
          <a:prstGeom prst="rect">
            <a:avLst/>
          </a:prstGeom>
        </p:spPr>
      </p:pic>
    </p:spTree>
    <p:extLst>
      <p:ext uri="{BB962C8B-B14F-4D97-AF65-F5344CB8AC3E}">
        <p14:creationId xmlns:p14="http://schemas.microsoft.com/office/powerpoint/2010/main" val="142521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lnSpcReduction="10000"/>
          </a:bodyPr>
          <a:lstStyle/>
          <a:p>
            <a:pPr>
              <a:buFontTx/>
              <a:buChar char="-"/>
            </a:pPr>
            <a:r>
              <a:rPr lang="en-US" sz="2400" dirty="0">
                <a:solidFill>
                  <a:schemeClr val="bg1"/>
                </a:solidFill>
              </a:rPr>
              <a:t>Art Style</a:t>
            </a:r>
          </a:p>
          <a:p>
            <a:pPr>
              <a:buFontTx/>
              <a:buChar char="-"/>
            </a:pPr>
            <a:r>
              <a:rPr lang="en-US" sz="2400" dirty="0">
                <a:solidFill>
                  <a:schemeClr val="bg1"/>
                </a:solidFill>
              </a:rPr>
              <a:t>Environment</a:t>
            </a:r>
          </a:p>
          <a:p>
            <a:pPr>
              <a:buFontTx/>
              <a:buChar char="-"/>
            </a:pPr>
            <a:r>
              <a:rPr lang="en-US" sz="2400" dirty="0">
                <a:solidFill>
                  <a:schemeClr val="bg1"/>
                </a:solidFill>
              </a:rPr>
              <a:t>Characters</a:t>
            </a:r>
          </a:p>
          <a:p>
            <a:pPr lvl="1">
              <a:buFontTx/>
              <a:buChar char="-"/>
            </a:pPr>
            <a:r>
              <a:rPr lang="en-US" sz="2000" dirty="0">
                <a:solidFill>
                  <a:schemeClr val="bg1"/>
                </a:solidFill>
              </a:rPr>
              <a:t>Personas</a:t>
            </a:r>
          </a:p>
          <a:p>
            <a:pPr lvl="1">
              <a:buFontTx/>
              <a:buChar char="-"/>
            </a:pPr>
            <a:r>
              <a:rPr lang="en-US" sz="2000" dirty="0">
                <a:solidFill>
                  <a:schemeClr val="bg1"/>
                </a:solidFill>
              </a:rPr>
              <a:t>Skills</a:t>
            </a:r>
          </a:p>
          <a:p>
            <a:pPr>
              <a:buFontTx/>
              <a:buChar char="-"/>
            </a:pPr>
            <a:r>
              <a:rPr lang="en-US" sz="2400" dirty="0">
                <a:solidFill>
                  <a:schemeClr val="bg1"/>
                </a:solidFill>
              </a:rPr>
              <a:t>Culture </a:t>
            </a:r>
          </a:p>
          <a:p>
            <a:pPr lvl="1">
              <a:buFontTx/>
              <a:buChar char="-"/>
            </a:pPr>
            <a:r>
              <a:rPr lang="en-US" sz="2000" dirty="0">
                <a:solidFill>
                  <a:schemeClr val="bg1"/>
                </a:solidFill>
              </a:rPr>
              <a:t>History</a:t>
            </a:r>
          </a:p>
          <a:p>
            <a:pPr lvl="1">
              <a:buFontTx/>
              <a:buChar char="-"/>
            </a:pPr>
            <a:r>
              <a:rPr lang="en-US" sz="2000" dirty="0">
                <a:solidFill>
                  <a:schemeClr val="bg1"/>
                </a:solidFill>
              </a:rPr>
              <a:t>Beliefs</a:t>
            </a:r>
          </a:p>
          <a:p>
            <a:pPr>
              <a:buFontTx/>
              <a:buChar char="-"/>
            </a:pPr>
            <a:r>
              <a:rPr lang="en-US" sz="2400" dirty="0">
                <a:solidFill>
                  <a:schemeClr val="bg1"/>
                </a:solidFill>
              </a:rPr>
              <a:t>Relation to the real world:</a:t>
            </a:r>
          </a:p>
          <a:p>
            <a:pPr lvl="1"/>
            <a:r>
              <a:rPr lang="en-US" sz="2000" dirty="0">
                <a:solidFill>
                  <a:schemeClr val="bg1"/>
                </a:solidFill>
              </a:rPr>
              <a:t>Is it realistic? </a:t>
            </a:r>
          </a:p>
          <a:p>
            <a:pPr lvl="1"/>
            <a:r>
              <a:rPr lang="en-US" sz="2000" dirty="0">
                <a:solidFill>
                  <a:schemeClr val="bg1"/>
                </a:solidFill>
              </a:rPr>
              <a:t>How does it vary?</a:t>
            </a:r>
          </a:p>
          <a:p>
            <a:r>
              <a:rPr lang="en-US" sz="2400" dirty="0">
                <a:solidFill>
                  <a:schemeClr val="bg1"/>
                </a:solidFill>
              </a:rPr>
              <a:t>Examples:</a:t>
            </a:r>
          </a:p>
          <a:p>
            <a:pPr lvl="1"/>
            <a:r>
              <a:rPr lang="en-US" sz="2000" dirty="0">
                <a:solidFill>
                  <a:schemeClr val="bg1"/>
                </a:solidFill>
              </a:rPr>
              <a:t>Candy Crush, Elder Scrolls, Saints Row (Characters)</a:t>
            </a:r>
          </a:p>
          <a:p>
            <a:pPr marL="457200" lvl="1" indent="0">
              <a:buNone/>
            </a:pPr>
            <a:endParaRPr lang="en-US" sz="1600" dirty="0">
              <a:solidFill>
                <a:schemeClr val="bg1"/>
              </a:solidFill>
            </a:endParaRPr>
          </a:p>
          <a:p>
            <a:pPr lvl="1"/>
            <a:endParaRPr lang="en-US" sz="2000" dirty="0">
              <a:solidFill>
                <a:schemeClr val="bg1"/>
              </a:solidFill>
            </a:endParaRP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Defining a World</a:t>
            </a:r>
          </a:p>
        </p:txBody>
      </p:sp>
      <p:grpSp>
        <p:nvGrpSpPr>
          <p:cNvPr id="8" name="Group 7">
            <a:extLst>
              <a:ext uri="{FF2B5EF4-FFF2-40B4-BE49-F238E27FC236}">
                <a16:creationId xmlns:a16="http://schemas.microsoft.com/office/drawing/2014/main" id="{606E2652-EA60-4C8C-8776-36D2F9DF5FF4}"/>
              </a:ext>
            </a:extLst>
          </p:cNvPr>
          <p:cNvGrpSpPr/>
          <p:nvPr/>
        </p:nvGrpSpPr>
        <p:grpSpPr>
          <a:xfrm>
            <a:off x="6196998" y="1491260"/>
            <a:ext cx="5813220" cy="3981358"/>
            <a:chOff x="6196998" y="1491260"/>
            <a:chExt cx="5813220" cy="3981358"/>
          </a:xfrm>
        </p:grpSpPr>
        <p:pic>
          <p:nvPicPr>
            <p:cNvPr id="6" name="Picture 5">
              <a:extLst>
                <a:ext uri="{FF2B5EF4-FFF2-40B4-BE49-F238E27FC236}">
                  <a16:creationId xmlns:a16="http://schemas.microsoft.com/office/drawing/2014/main" id="{EABFD56A-439E-4531-A985-3917E74933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998" y="1491260"/>
              <a:ext cx="5813220" cy="3875480"/>
            </a:xfrm>
            <a:prstGeom prst="rect">
              <a:avLst/>
            </a:prstGeom>
          </p:spPr>
        </p:pic>
        <p:sp>
          <p:nvSpPr>
            <p:cNvPr id="7" name="TextBox 6">
              <a:extLst>
                <a:ext uri="{FF2B5EF4-FFF2-40B4-BE49-F238E27FC236}">
                  <a16:creationId xmlns:a16="http://schemas.microsoft.com/office/drawing/2014/main" id="{58A6ED99-7260-4861-B3CB-B971921F0B6D}"/>
                </a:ext>
              </a:extLst>
            </p:cNvPr>
            <p:cNvSpPr txBox="1"/>
            <p:nvPr/>
          </p:nvSpPr>
          <p:spPr>
            <a:xfrm>
              <a:off x="6331042" y="5103286"/>
              <a:ext cx="55336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https://www.dreamstime.com/publicdomainphotos_info</a:t>
              </a:r>
            </a:p>
          </p:txBody>
        </p:sp>
      </p:grpSp>
    </p:spTree>
    <p:extLst>
      <p:ext uri="{BB962C8B-B14F-4D97-AF65-F5344CB8AC3E}">
        <p14:creationId xmlns:p14="http://schemas.microsoft.com/office/powerpoint/2010/main" val="1369049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1229</Words>
  <Application>Microsoft Office PowerPoint</Application>
  <PresentationFormat>Widescreen</PresentationFormat>
  <Paragraphs>279</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Courier New</vt:lpstr>
      <vt:lpstr>Symbol</vt:lpstr>
      <vt:lpstr>1_Office Theme</vt:lpstr>
      <vt:lpstr>PowerPoint Presentation</vt:lpstr>
      <vt:lpstr>PowerPoint Presentation</vt:lpstr>
      <vt:lpstr>PowerPoint Presentation</vt:lpstr>
      <vt:lpstr>PowerPoint Presentation</vt:lpstr>
      <vt:lpstr>PowerPoint Presentation</vt:lpstr>
      <vt:lpstr>PowerPoint Presentation</vt:lpstr>
      <vt:lpstr>Principles of Design: Starting Points</vt:lpstr>
      <vt:lpstr>Principles of Design: Starting Points</vt:lpstr>
      <vt:lpstr>Principles of Design: Defining a World</vt:lpstr>
      <vt:lpstr>Principles of Game Design: Starting Points</vt:lpstr>
      <vt:lpstr>Principles of Game Design: Starting Points</vt:lpstr>
      <vt:lpstr>Principles of Design: General</vt:lpstr>
      <vt:lpstr>Principles of Game Design: General</vt:lpstr>
      <vt:lpstr>Principles of Game Design: General</vt:lpstr>
      <vt:lpstr>Principles of Design: For Games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Cermak</dc:creator>
  <cp:lastModifiedBy>Eric Shaffer</cp:lastModifiedBy>
  <cp:revision>1</cp:revision>
  <dcterms:created xsi:type="dcterms:W3CDTF">2019-09-03T16:47:24Z</dcterms:created>
  <dcterms:modified xsi:type="dcterms:W3CDTF">2019-09-04T16:05:18Z</dcterms:modified>
</cp:coreProperties>
</file>